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wdp" ContentType="image/vnd.ms-photo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1" r:id="rId1"/>
  </p:sldMasterIdLst>
  <p:notesMasterIdLst>
    <p:notesMasterId r:id="rId50"/>
  </p:notesMasterIdLst>
  <p:sldIdLst>
    <p:sldId id="297" r:id="rId2"/>
    <p:sldId id="316" r:id="rId3"/>
    <p:sldId id="256" r:id="rId4"/>
    <p:sldId id="280" r:id="rId5"/>
    <p:sldId id="258" r:id="rId6"/>
    <p:sldId id="257" r:id="rId7"/>
    <p:sldId id="309" r:id="rId8"/>
    <p:sldId id="311" r:id="rId9"/>
    <p:sldId id="275" r:id="rId10"/>
    <p:sldId id="276" r:id="rId11"/>
    <p:sldId id="271" r:id="rId12"/>
    <p:sldId id="277" r:id="rId13"/>
    <p:sldId id="279" r:id="rId14"/>
    <p:sldId id="290" r:id="rId15"/>
    <p:sldId id="278" r:id="rId16"/>
    <p:sldId id="274" r:id="rId17"/>
    <p:sldId id="284" r:id="rId18"/>
    <p:sldId id="283" r:id="rId19"/>
    <p:sldId id="273" r:id="rId20"/>
    <p:sldId id="259" r:id="rId21"/>
    <p:sldId id="267" r:id="rId22"/>
    <p:sldId id="269" r:id="rId23"/>
    <p:sldId id="270" r:id="rId24"/>
    <p:sldId id="268" r:id="rId25"/>
    <p:sldId id="265" r:id="rId26"/>
    <p:sldId id="282" r:id="rId27"/>
    <p:sldId id="291" r:id="rId28"/>
    <p:sldId id="294" r:id="rId29"/>
    <p:sldId id="295" r:id="rId30"/>
    <p:sldId id="296" r:id="rId31"/>
    <p:sldId id="285" r:id="rId32"/>
    <p:sldId id="288" r:id="rId33"/>
    <p:sldId id="286" r:id="rId34"/>
    <p:sldId id="289" r:id="rId35"/>
    <p:sldId id="317" r:id="rId36"/>
    <p:sldId id="318" r:id="rId37"/>
    <p:sldId id="303" r:id="rId38"/>
    <p:sldId id="299" r:id="rId39"/>
    <p:sldId id="312" r:id="rId40"/>
    <p:sldId id="313" r:id="rId41"/>
    <p:sldId id="300" r:id="rId42"/>
    <p:sldId id="305" r:id="rId43"/>
    <p:sldId id="304" r:id="rId44"/>
    <p:sldId id="308" r:id="rId45"/>
    <p:sldId id="306" r:id="rId46"/>
    <p:sldId id="310" r:id="rId47"/>
    <p:sldId id="314" r:id="rId48"/>
    <p:sldId id="315" r:id="rId49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040" autoAdjust="0"/>
    <p:restoredTop sz="83161"/>
  </p:normalViewPr>
  <p:slideViewPr>
    <p:cSldViewPr snapToGrid="0">
      <p:cViewPr varScale="1">
        <p:scale>
          <a:sx n="96" d="100"/>
          <a:sy n="96" d="100"/>
        </p:scale>
        <p:origin x="90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notesMaster" Target="notesMasters/notesMaster1.xml"/><Relationship Id="rId51" Type="http://schemas.openxmlformats.org/officeDocument/2006/relationships/presProps" Target="presProps.xml"/><Relationship Id="rId52" Type="http://schemas.openxmlformats.org/officeDocument/2006/relationships/viewProps" Target="viewProps.xml"/><Relationship Id="rId53" Type="http://schemas.openxmlformats.org/officeDocument/2006/relationships/theme" Target="theme/theme1.xml"/><Relationship Id="rId54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9C7FF6-8DA4-9848-91FA-5B77003B4C2F}" type="datetimeFigureOut">
              <a:rPr lang="en-US" smtClean="0"/>
              <a:t>11/21/16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9C1702-20E3-CD4F-94D7-52B9C83EFE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0200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Note about Sarah, beginner to hired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9C1702-20E3-CD4F-94D7-52B9C83EFE3D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2867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Note about Sarah, beginner to hired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9C1702-20E3-CD4F-94D7-52B9C83EFE3D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360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3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3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2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2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06CCF-A111-470C-94CE-070485CAAF95}" type="datetimeFigureOut">
              <a:rPr lang="fr-CA" smtClean="0"/>
              <a:t>16-11-21</a:t>
            </a:fld>
            <a:endParaRPr lang="fr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3F2B40B7-30B7-47BD-93E0-1BAAC23A0D49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413605533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06CCF-A111-470C-94CE-070485CAAF95}" type="datetimeFigureOut">
              <a:rPr lang="fr-CA" smtClean="0"/>
              <a:t>16-11-21</a:t>
            </a:fld>
            <a:endParaRPr lang="fr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B40B7-30B7-47BD-93E0-1BAAC23A0D49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6753107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06CCF-A111-470C-94CE-070485CAAF95}" type="datetimeFigureOut">
              <a:rPr lang="fr-CA" smtClean="0"/>
              <a:t>16-11-21</a:t>
            </a:fld>
            <a:endParaRPr lang="fr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B40B7-30B7-47BD-93E0-1BAAC23A0D49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65178534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06CCF-A111-470C-94CE-070485CAAF95}" type="datetimeFigureOut">
              <a:rPr lang="fr-CA" smtClean="0"/>
              <a:t>16-11-21</a:t>
            </a:fld>
            <a:endParaRPr lang="fr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B40B7-30B7-47BD-93E0-1BAAC23A0D49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5647373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03606CCF-A111-470C-94CE-070485CAAF95}" type="datetimeFigureOut">
              <a:rPr lang="fr-CA" smtClean="0"/>
              <a:t>16-11-21</a:t>
            </a:fld>
            <a:endParaRPr lang="fr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fr-CA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3F2B40B7-30B7-47BD-93E0-1BAAC23A0D49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02815446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06CCF-A111-470C-94CE-070485CAAF95}" type="datetimeFigureOut">
              <a:rPr lang="fr-CA" smtClean="0"/>
              <a:t>16-11-21</a:t>
            </a:fld>
            <a:endParaRPr lang="fr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B40B7-30B7-47BD-93E0-1BAAC23A0D49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6496083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06CCF-A111-470C-94CE-070485CAAF95}" type="datetimeFigureOut">
              <a:rPr lang="fr-CA" smtClean="0"/>
              <a:t>16-11-21</a:t>
            </a:fld>
            <a:endParaRPr lang="fr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B40B7-30B7-47BD-93E0-1BAAC23A0D49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8550184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06CCF-A111-470C-94CE-070485CAAF95}" type="datetimeFigureOut">
              <a:rPr lang="fr-CA" smtClean="0"/>
              <a:t>16-11-21</a:t>
            </a:fld>
            <a:endParaRPr lang="fr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B40B7-30B7-47BD-93E0-1BAAC23A0D49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1761382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06CCF-A111-470C-94CE-070485CAAF95}" type="datetimeFigureOut">
              <a:rPr lang="fr-CA" smtClean="0"/>
              <a:t>16-11-21</a:t>
            </a:fld>
            <a:endParaRPr lang="fr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B40B7-30B7-47BD-93E0-1BAAC23A0D49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6726207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06CCF-A111-470C-94CE-070485CAAF95}" type="datetimeFigureOut">
              <a:rPr lang="fr-CA" smtClean="0"/>
              <a:t>16-11-21</a:t>
            </a:fld>
            <a:endParaRPr lang="fr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B40B7-30B7-47BD-93E0-1BAAC23A0D49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7567450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06CCF-A111-470C-94CE-070485CAAF95}" type="datetimeFigureOut">
              <a:rPr lang="fr-CA" smtClean="0"/>
              <a:t>16-11-21</a:t>
            </a:fld>
            <a:endParaRPr lang="fr-CA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B40B7-30B7-47BD-93E0-1BAAC23A0D49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295637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2.png"/><Relationship Id="rId14" Type="http://schemas.microsoft.com/office/2007/relationships/hdphoto" Target="../media/hdphoto1.wdp"/><Relationship Id="rId15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03606CCF-A111-470C-94CE-070485CAAF95}" type="datetimeFigureOut">
              <a:rPr lang="fr-CA" smtClean="0"/>
              <a:t>16-11-21</a:t>
            </a:fld>
            <a:endParaRPr lang="fr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fr-CA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3F2B40B7-30B7-47BD-93E0-1BAAC23A0D49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8647698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2" r:id="rId1"/>
    <p:sldLayoutId id="2147483743" r:id="rId2"/>
    <p:sldLayoutId id="2147483744" r:id="rId3"/>
    <p:sldLayoutId id="2147483745" r:id="rId4"/>
    <p:sldLayoutId id="2147483746" r:id="rId5"/>
    <p:sldLayoutId id="2147483747" r:id="rId6"/>
    <p:sldLayoutId id="2147483748" r:id="rId7"/>
    <p:sldLayoutId id="2147483749" r:id="rId8"/>
    <p:sldLayoutId id="2147483750" r:id="rId9"/>
    <p:sldLayoutId id="2147483751" r:id="rId10"/>
    <p:sldLayoutId id="214748375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jpeg"/><Relationship Id="rId6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4" Type="http://schemas.openxmlformats.org/officeDocument/2006/relationships/image" Target="../media/image22.jpeg"/><Relationship Id="rId5" Type="http://schemas.openxmlformats.org/officeDocument/2006/relationships/image" Target="../media/image23.png"/><Relationship Id="rId6" Type="http://schemas.openxmlformats.org/officeDocument/2006/relationships/image" Target="../media/image24.jpeg"/><Relationship Id="rId7" Type="http://schemas.openxmlformats.org/officeDocument/2006/relationships/image" Target="../media/image25.jpeg"/><Relationship Id="rId8" Type="http://schemas.openxmlformats.org/officeDocument/2006/relationships/image" Target="../media/image26.jpeg"/><Relationship Id="rId9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eg"/></Relationships>
</file>

<file path=ppt/slides/_rels/slide1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7.png"/><Relationship Id="rId12" Type="http://schemas.openxmlformats.org/officeDocument/2006/relationships/image" Target="../media/image38.png"/><Relationship Id="rId13" Type="http://schemas.openxmlformats.org/officeDocument/2006/relationships/image" Target="../media/image39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jpeg"/><Relationship Id="rId3" Type="http://schemas.openxmlformats.org/officeDocument/2006/relationships/image" Target="../media/image29.png"/><Relationship Id="rId4" Type="http://schemas.openxmlformats.org/officeDocument/2006/relationships/image" Target="../media/image30.jpeg"/><Relationship Id="rId5" Type="http://schemas.openxmlformats.org/officeDocument/2006/relationships/image" Target="../media/image31.jpeg"/><Relationship Id="rId6" Type="http://schemas.openxmlformats.org/officeDocument/2006/relationships/image" Target="../media/image32.jpeg"/><Relationship Id="rId7" Type="http://schemas.openxmlformats.org/officeDocument/2006/relationships/image" Target="../media/image33.jpeg"/><Relationship Id="rId8" Type="http://schemas.openxmlformats.org/officeDocument/2006/relationships/image" Target="../media/image34.jpeg"/><Relationship Id="rId9" Type="http://schemas.openxmlformats.org/officeDocument/2006/relationships/image" Target="../media/image35.jpeg"/><Relationship Id="rId10" Type="http://schemas.openxmlformats.org/officeDocument/2006/relationships/image" Target="../media/image36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4" Type="http://schemas.openxmlformats.org/officeDocument/2006/relationships/image" Target="../media/image42.jpg"/><Relationship Id="rId5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4" Type="http://schemas.openxmlformats.org/officeDocument/2006/relationships/image" Target="../media/image45.jpeg"/><Relationship Id="rId5" Type="http://schemas.openxmlformats.org/officeDocument/2006/relationships/image" Target="../media/image46.jpeg"/><Relationship Id="rId6" Type="http://schemas.openxmlformats.org/officeDocument/2006/relationships/image" Target="../media/image47.jpeg"/><Relationship Id="rId7" Type="http://schemas.openxmlformats.org/officeDocument/2006/relationships/image" Target="../media/image48.jpeg"/><Relationship Id="rId8" Type="http://schemas.openxmlformats.org/officeDocument/2006/relationships/image" Target="../media/image49.jpeg"/><Relationship Id="rId9" Type="http://schemas.openxmlformats.org/officeDocument/2006/relationships/hyperlink" Target="http://webneel.com/webneel/blog/25-creative-photo-manipulation-works-done-photoshop-awesome-collection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4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4" Type="http://schemas.openxmlformats.org/officeDocument/2006/relationships/image" Target="../media/image57.png"/><Relationship Id="rId5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4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jp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reggg.com/2013/02/real-life-photoshop.html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graphicriver.net/" TargetMode="External"/><Relationship Id="rId4" Type="http://schemas.openxmlformats.org/officeDocument/2006/relationships/hyperlink" Target="http://www.freevectors.net/" TargetMode="External"/><Relationship Id="rId5" Type="http://schemas.openxmlformats.org/officeDocument/2006/relationships/hyperlink" Target="http://www.vecteezy.com/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canva.com/" TargetMode="Externa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jpg"/><Relationship Id="rId3" Type="http://schemas.openxmlformats.org/officeDocument/2006/relationships/image" Target="../media/image65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g"/><Relationship Id="rId4" Type="http://schemas.openxmlformats.org/officeDocument/2006/relationships/image" Target="../media/image71.jpg"/><Relationship Id="rId5" Type="http://schemas.openxmlformats.org/officeDocument/2006/relationships/image" Target="../media/image72.png"/><Relationship Id="rId6" Type="http://schemas.openxmlformats.org/officeDocument/2006/relationships/image" Target="../media/image73.jpg"/><Relationship Id="rId7" Type="http://schemas.openxmlformats.org/officeDocument/2006/relationships/image" Target="../media/image74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jp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g"/><Relationship Id="rId4" Type="http://schemas.openxmlformats.org/officeDocument/2006/relationships/image" Target="../media/image77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jp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8.png"/><Relationship Id="rId3" Type="http://schemas.openxmlformats.org/officeDocument/2006/relationships/hyperlink" Target="http://www.sketchapp.com/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kickresume.com/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://app.moqups.com/" TargetMode="External"/><Relationship Id="rId4" Type="http://schemas.openxmlformats.org/officeDocument/2006/relationships/image" Target="../media/image79.png"/><Relationship Id="rId5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invisionapp.com/" TargetMode="Externa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" TargetMode="External"/><Relationship Id="rId4" Type="http://schemas.openxmlformats.org/officeDocument/2006/relationships/hyperlink" Target="https://unsplash.com/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picjumbo.com/" TargetMode="Externa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1.jpe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lifehack.org/articles/technology/the-10-best-photoshop-alternatives-you-need-know.html" TargetMode="External"/><Relationship Id="rId3" Type="http://schemas.openxmlformats.org/officeDocument/2006/relationships/image" Target="../media/image12.gi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g"/><Relationship Id="rId3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8377" y="484633"/>
            <a:ext cx="2714028" cy="833529"/>
          </a:xfrm>
        </p:spPr>
        <p:txBody>
          <a:bodyPr/>
          <a:lstStyle/>
          <a:p>
            <a:r>
              <a:rPr lang="en-US" dirty="0"/>
              <a:t>Al Delcy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41920" y="1693407"/>
            <a:ext cx="5158674" cy="5051950"/>
          </a:xfrm>
        </p:spPr>
        <p:txBody>
          <a:bodyPr>
            <a:normAutofit/>
          </a:bodyPr>
          <a:lstStyle/>
          <a:p>
            <a:r>
              <a:rPr lang="en-US" dirty="0"/>
              <a:t>Web </a:t>
            </a:r>
            <a:r>
              <a:rPr lang="en-US" dirty="0" smtClean="0"/>
              <a:t>Developer </a:t>
            </a:r>
            <a:r>
              <a:rPr lang="en-US" dirty="0"/>
              <a:t>&amp; </a:t>
            </a:r>
            <a:r>
              <a:rPr lang="en-US" dirty="0" smtClean="0"/>
              <a:t>Designer for the </a:t>
            </a:r>
            <a:r>
              <a:rPr lang="en-US" dirty="0"/>
              <a:t>Marketing Team at </a:t>
            </a:r>
            <a:r>
              <a:rPr lang="en-US" b="1" dirty="0"/>
              <a:t>ECOTECH VISIONS</a:t>
            </a:r>
          </a:p>
          <a:p>
            <a:endParaRPr lang="en-US" b="1" dirty="0" smtClean="0"/>
          </a:p>
          <a:p>
            <a:r>
              <a:rPr lang="en-US" dirty="0" smtClean="0"/>
              <a:t>Backend Rails </a:t>
            </a:r>
            <a:r>
              <a:rPr lang="en-US" dirty="0" err="1" smtClean="0"/>
              <a:t>Develloper</a:t>
            </a:r>
            <a:endParaRPr lang="en-US" dirty="0" smtClean="0"/>
          </a:p>
          <a:p>
            <a:endParaRPr lang="en-US" b="1" dirty="0"/>
          </a:p>
          <a:p>
            <a:r>
              <a:rPr lang="en-US" dirty="0"/>
              <a:t>Front-End Web </a:t>
            </a:r>
            <a:r>
              <a:rPr lang="en-US" dirty="0" smtClean="0"/>
              <a:t>Developer </a:t>
            </a:r>
            <a:r>
              <a:rPr lang="en-US" dirty="0"/>
              <a:t>at </a:t>
            </a:r>
            <a:r>
              <a:rPr lang="en-US" b="1" dirty="0"/>
              <a:t>VIDEOREHEARSER</a:t>
            </a:r>
          </a:p>
          <a:p>
            <a:endParaRPr lang="en-US" b="1" dirty="0"/>
          </a:p>
          <a:p>
            <a:r>
              <a:rPr lang="en-US" b="1" dirty="0"/>
              <a:t>FREELANCE:</a:t>
            </a:r>
          </a:p>
          <a:p>
            <a:pPr lvl="1"/>
            <a:r>
              <a:rPr lang="en-US" dirty="0"/>
              <a:t>Photographer</a:t>
            </a:r>
          </a:p>
          <a:p>
            <a:pPr lvl="1"/>
            <a:r>
              <a:rPr lang="en-US" dirty="0"/>
              <a:t>Videographer</a:t>
            </a:r>
          </a:p>
          <a:p>
            <a:pPr lvl="1"/>
            <a:r>
              <a:rPr lang="en-US" dirty="0"/>
              <a:t>Certified Creative Crazy Person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1925" y="1680155"/>
            <a:ext cx="2401642" cy="57879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9247" y="3702105"/>
            <a:ext cx="2421253" cy="64524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5750" y="4840775"/>
            <a:ext cx="2428615" cy="49786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13" r="1139" b="292"/>
          <a:stretch/>
        </p:blipFill>
        <p:spPr>
          <a:xfrm>
            <a:off x="0" y="1767158"/>
            <a:ext cx="2292626" cy="346441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9467" y="2609743"/>
            <a:ext cx="2324100" cy="62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040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12" y="0"/>
            <a:ext cx="12191999" cy="6858000"/>
          </a:xfrm>
        </p:spPr>
      </p:pic>
      <p:sp>
        <p:nvSpPr>
          <p:cNvPr id="3" name="Rectangle 2"/>
          <p:cNvSpPr/>
          <p:nvPr/>
        </p:nvSpPr>
        <p:spPr>
          <a:xfrm>
            <a:off x="600638" y="3926542"/>
            <a:ext cx="7019362" cy="118334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5" name="Rectangle 4"/>
          <p:cNvSpPr/>
          <p:nvPr/>
        </p:nvSpPr>
        <p:spPr>
          <a:xfrm>
            <a:off x="4775361" y="2483222"/>
            <a:ext cx="1256471" cy="118334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6" name="Rectangle 5"/>
          <p:cNvSpPr/>
          <p:nvPr/>
        </p:nvSpPr>
        <p:spPr>
          <a:xfrm>
            <a:off x="10405198" y="3926542"/>
            <a:ext cx="1256471" cy="1183340"/>
          </a:xfrm>
          <a:prstGeom prst="rect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7" name="Rectangle 6"/>
          <p:cNvSpPr/>
          <p:nvPr/>
        </p:nvSpPr>
        <p:spPr>
          <a:xfrm>
            <a:off x="7733716" y="3926542"/>
            <a:ext cx="2557766" cy="1183340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8" name="Rectangle 7"/>
          <p:cNvSpPr/>
          <p:nvPr/>
        </p:nvSpPr>
        <p:spPr>
          <a:xfrm>
            <a:off x="8271597" y="5316072"/>
            <a:ext cx="2683274" cy="1183340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3" name="Rectangle 12"/>
          <p:cNvSpPr/>
          <p:nvPr/>
        </p:nvSpPr>
        <p:spPr>
          <a:xfrm>
            <a:off x="4847076" y="2554937"/>
            <a:ext cx="1256471" cy="1183340"/>
          </a:xfrm>
          <a:prstGeom prst="rect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4" name="Rectangle 13"/>
          <p:cNvSpPr/>
          <p:nvPr/>
        </p:nvSpPr>
        <p:spPr>
          <a:xfrm>
            <a:off x="4818771" y="4007227"/>
            <a:ext cx="1256471" cy="1183340"/>
          </a:xfrm>
          <a:prstGeom prst="rect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9828388" y="1603067"/>
            <a:ext cx="2245440" cy="9877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dirty="0">
                <a:solidFill>
                  <a:srgbClr val="FFFF00"/>
                </a:solidFill>
              </a:rPr>
              <a:t>Photography</a:t>
            </a:r>
          </a:p>
          <a:p>
            <a:pPr>
              <a:spcBef>
                <a:spcPts val="0"/>
              </a:spcBef>
            </a:pPr>
            <a:r>
              <a:rPr lang="en-US" dirty="0">
                <a:solidFill>
                  <a:srgbClr val="FF0000"/>
                </a:solidFill>
              </a:rPr>
              <a:t>Graphic Design</a:t>
            </a:r>
          </a:p>
          <a:p>
            <a:pPr>
              <a:spcBef>
                <a:spcPts val="0"/>
              </a:spcBef>
            </a:pPr>
            <a:r>
              <a:rPr lang="en-US" dirty="0">
                <a:solidFill>
                  <a:srgbClr val="00B0F0"/>
                </a:solidFill>
              </a:rPr>
              <a:t>Front end Dev</a:t>
            </a:r>
            <a:endParaRPr lang="fr-CA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8263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4183" y="1319192"/>
            <a:ext cx="2076867" cy="202390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5798" y="1274367"/>
            <a:ext cx="2204802" cy="216640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8915" y="3811793"/>
            <a:ext cx="2204802" cy="2204802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4401671" y="2205316"/>
            <a:ext cx="3541058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6172200" y="2331144"/>
            <a:ext cx="0" cy="110962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le 1"/>
          <p:cNvSpPr txBox="1">
            <a:spLocks/>
          </p:cNvSpPr>
          <p:nvPr/>
        </p:nvSpPr>
        <p:spPr>
          <a:xfrm>
            <a:off x="7942729" y="471129"/>
            <a:ext cx="2819400" cy="7375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 dirty="0" err="1">
                <a:latin typeface="+mn-lt"/>
              </a:rPr>
              <a:t>Lightroom</a:t>
            </a:r>
            <a:endParaRPr lang="fr-CA" sz="3600" b="1" dirty="0">
              <a:latin typeface="+mn-lt"/>
            </a:endParaRP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4791616" y="5857690"/>
            <a:ext cx="2819400" cy="7375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 dirty="0">
                <a:latin typeface="+mn-lt"/>
              </a:rPr>
              <a:t>Photoshop</a:t>
            </a:r>
            <a:endParaRPr lang="fr-CA" sz="3600" b="1" dirty="0">
              <a:latin typeface="+mn-lt"/>
            </a:endParaRP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1652916" y="386178"/>
            <a:ext cx="2819400" cy="7375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 dirty="0">
                <a:latin typeface="+mn-lt"/>
              </a:rPr>
              <a:t>Illustrator</a:t>
            </a:r>
            <a:endParaRPr lang="fr-CA" sz="3600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06635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s://i.ytimg.com/vi/DpbSpwXGP6s/maxresdefault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8940" y="218130"/>
            <a:ext cx="4073151" cy="2291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://photographyconcentrate.com/wp-content/uploads/2011/02/large_before-after-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0607" y="2602742"/>
            <a:ext cx="5671484" cy="1890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://media.digitalcameraworld.com/wp-content/uploads/sites/123/2013/06/Photo_editing_tips_tricks_landscape_photography_PHO25.feat1_.feature_opener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9435" y="218130"/>
            <a:ext cx="3198169" cy="2291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http://www.photodealcafe.com/Deal%20Images/prettypresets/limitededition/10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766" y="160043"/>
            <a:ext cx="2635307" cy="2395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http://photographyconcentrate.com/wp-content/uploads/2011/02/large_before-after-1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8949" y="4586701"/>
            <a:ext cx="4993142" cy="1664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http://digital-photography-school.com/wp-content/uploads/2012/09/before-after-image-600x399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6636" y="4617033"/>
            <a:ext cx="3310780" cy="2201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4" name="Picture 14" descr="http://lukezeme.com/wp-content/uploads/2013/11/HDR-Breathtaking-Moments-2.jpg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17" b="6518"/>
          <a:stretch/>
        </p:blipFill>
        <p:spPr bwMode="auto">
          <a:xfrm>
            <a:off x="272661" y="2602742"/>
            <a:ext cx="5931704" cy="1954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92360"/>
            <a:ext cx="1371599" cy="1347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550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84" name="Picture 16" descr="http://cdn.mkels.com/1/flat-icon-set/flat-icon-design-2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8401" y="582705"/>
            <a:ext cx="2151530" cy="1613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3" y="5721213"/>
            <a:ext cx="1072050" cy="1044711"/>
          </a:xfrm>
          <a:prstGeom prst="rect">
            <a:avLst/>
          </a:prstGeom>
        </p:spPr>
      </p:pic>
      <p:pic>
        <p:nvPicPr>
          <p:cNvPr id="7170" name="Picture 2" descr="post-0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38121" y="66507"/>
            <a:ext cx="4945343" cy="2666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http://gdj.gdj.netdna-cdn.com/wp-content/uploads/2014/05/008+low-poly+portrait+illustrations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3241" y="66507"/>
            <a:ext cx="1915665" cy="2666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http://media.creativebloq.futurecdn.net/sites/creativebloq.com/files/images/2014/07/oscarramos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5477" y="66507"/>
            <a:ext cx="2905569" cy="2666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http://imgs.abduzeedo.com/files/paul0v2/cesar-moreno/cm-00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8652" y="0"/>
            <a:ext cx="2229306" cy="2733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 descr="https://s-media-cache-ak0.pinimg.com/736x/c1/da/7c/c1da7c0043be67b6a338906e43022e2d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23" y="2823882"/>
            <a:ext cx="4077289" cy="2888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2" name="Picture 14" descr="https://image.freepik.com/free-vector/vector-icons-flat-design_23-2147490793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8197" y="2823882"/>
            <a:ext cx="2877356" cy="2877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6" name="Picture 18" descr="https://displate.com/displates/2014-09-16/c40b36775d960f6468fae704958a6015.jpg?w=280&amp;h=39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0533" y="2823882"/>
            <a:ext cx="2156645" cy="3019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8" name="Picture 20" descr="http://static.splashnology.com/articles/Minimal_Movie_Posters_August_2012/Inception3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3396" y="2823882"/>
            <a:ext cx="2122182" cy="3019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3435" y="5950805"/>
            <a:ext cx="4047098" cy="70204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5233" y="5843185"/>
            <a:ext cx="2725277" cy="917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489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47" y="396022"/>
            <a:ext cx="4175897" cy="61957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5240" y="0"/>
            <a:ext cx="4942945" cy="278040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9" y="4056707"/>
            <a:ext cx="4988176" cy="280129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8735" y="1869311"/>
            <a:ext cx="4690313" cy="351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762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17" y="5558118"/>
            <a:ext cx="1299882" cy="1299882"/>
          </a:xfrm>
          <a:prstGeom prst="rect">
            <a:avLst/>
          </a:prstGeom>
        </p:spPr>
      </p:pic>
      <p:pic>
        <p:nvPicPr>
          <p:cNvPr id="6146" name="Picture 2" descr="http://www.picturescollections.com/wp-content/uploads/2012/04/Beautiful_Photoshop_Manupulated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85" y="99140"/>
            <a:ext cx="3573743" cy="2739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ttp://img12.deviantart.net/8245/i/2012/027/6/f/beautiful_woman_after_photoshop_by_graph3dungo-d4nr46c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0070" y="99140"/>
            <a:ext cx="4732980" cy="2739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https://s-media-cache-ak0.pinimg.com/736x/44/bf/73/44bf73f62f229dda773ec7e84da566ec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10" r="9062"/>
          <a:stretch/>
        </p:blipFill>
        <p:spPr bwMode="auto">
          <a:xfrm>
            <a:off x="8650942" y="99140"/>
            <a:ext cx="3442446" cy="2739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http://psrexternal.s3.amazonaws.com/Photoshop-blog/wp-content/uploads/2013/12/driftingaway1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85" y="2946026"/>
            <a:ext cx="5715000" cy="2505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https://lh5.ggpht.com/M-t_fQ5mzLvuwk6q3HHt53a3s0m3BIyX-YbDxRaxvORluAObTQfiKefcdvKqh26vqw=h900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2566" y="2946026"/>
            <a:ext cx="4008122" cy="2505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6" name="Picture 12" descr="http://www.tooft.com/wp-content/uploads/2010/11/final-preview-518x650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6469" y="2946026"/>
            <a:ext cx="1996353" cy="2505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1783976" y="6054170"/>
            <a:ext cx="946673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CA" sz="1400" dirty="0">
                <a:hlinkClick r:id="rId9"/>
              </a:rPr>
              <a:t>http://webneel.com/webneel/blog/25-creative-photo-manipulation-works-done-photoshop-awesome-collection</a:t>
            </a:r>
            <a:endParaRPr lang="fr-CA" sz="1400" dirty="0"/>
          </a:p>
        </p:txBody>
      </p:sp>
    </p:spTree>
    <p:extLst>
      <p:ext uri="{BB962C8B-B14F-4D97-AF65-F5344CB8AC3E}">
        <p14:creationId xmlns:p14="http://schemas.microsoft.com/office/powerpoint/2010/main" val="3548017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4183" y="1319192"/>
            <a:ext cx="2076867" cy="202390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5798" y="1274367"/>
            <a:ext cx="2204802" cy="216640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8915" y="3811793"/>
            <a:ext cx="2204802" cy="2204802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4401671" y="2205316"/>
            <a:ext cx="3541058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6172200" y="2331144"/>
            <a:ext cx="0" cy="110962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le 1"/>
          <p:cNvSpPr txBox="1">
            <a:spLocks/>
          </p:cNvSpPr>
          <p:nvPr/>
        </p:nvSpPr>
        <p:spPr>
          <a:xfrm>
            <a:off x="7942729" y="471129"/>
            <a:ext cx="2819400" cy="7375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 dirty="0" err="1">
                <a:latin typeface="+mn-lt"/>
              </a:rPr>
              <a:t>Lightroom</a:t>
            </a:r>
            <a:endParaRPr lang="fr-CA" sz="3600" b="1" dirty="0">
              <a:latin typeface="+mn-lt"/>
            </a:endParaRP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4791616" y="5857690"/>
            <a:ext cx="2819400" cy="7375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 dirty="0">
                <a:latin typeface="+mn-lt"/>
              </a:rPr>
              <a:t>Photoshop</a:t>
            </a:r>
            <a:endParaRPr lang="fr-CA" sz="3600" b="1" dirty="0">
              <a:latin typeface="+mn-lt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792944" y="1156448"/>
            <a:ext cx="2599763" cy="233082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1652916" y="386178"/>
            <a:ext cx="2819400" cy="7375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 dirty="0">
                <a:latin typeface="+mn-lt"/>
              </a:rPr>
              <a:t>Illustrator</a:t>
            </a:r>
            <a:endParaRPr lang="fr-CA" sz="3600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13164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chriskratzer.com/wp-content/uploads/2015/08/5e21b761-d8e2-48fc-8a45-91b4d448ddc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21474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6660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s://theyellowbrickroadfreeblog.files.wordpress.com/2013/04/wizardofoz_467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103087"/>
            <a:ext cx="12192000" cy="8888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2658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1659" y="2731807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8000" b="1" dirty="0">
                <a:latin typeface="Century Gothic" charset="0"/>
                <a:ea typeface="Century Gothic" charset="0"/>
                <a:cs typeface="Century Gothic" charset="0"/>
              </a:rPr>
              <a:t>ILLUSTRATOR</a:t>
            </a:r>
            <a:endParaRPr lang="fr-CA" sz="8000" b="1" dirty="0">
              <a:latin typeface="Century Gothic" charset="0"/>
              <a:ea typeface="Century Gothic" charset="0"/>
              <a:cs typeface="Century 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6851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BONUS:    Vertical Align with </a:t>
            </a:r>
            <a:r>
              <a:rPr lang="en-US" b="1" dirty="0" smtClean="0">
                <a:solidFill>
                  <a:srgbClr val="FF0000"/>
                </a:solidFill>
              </a:rPr>
              <a:t>CSS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97" t="5327" r="25503" b="5017"/>
          <a:stretch/>
        </p:blipFill>
        <p:spPr>
          <a:xfrm>
            <a:off x="5830027" y="1917047"/>
            <a:ext cx="4367793" cy="4547907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64" t="5217" r="26933" b="5314"/>
          <a:stretch/>
        </p:blipFill>
        <p:spPr>
          <a:xfrm>
            <a:off x="1288340" y="1929697"/>
            <a:ext cx="4104805" cy="4535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1708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i.imgur.com/snMK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579" y="0"/>
            <a:ext cx="10987925" cy="6867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8744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1187" y="2857246"/>
            <a:ext cx="1641009" cy="164100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1720" y="2874607"/>
            <a:ext cx="1598409" cy="1598409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530864" y="388688"/>
            <a:ext cx="4222691" cy="1156641"/>
          </a:xfrm>
        </p:spPr>
        <p:txBody>
          <a:bodyPr>
            <a:normAutofit/>
          </a:bodyPr>
          <a:lstStyle/>
          <a:p>
            <a:pPr algn="ctr"/>
            <a:r>
              <a:rPr lang="en-US" sz="4400" dirty="0"/>
              <a:t>Document Files</a:t>
            </a:r>
            <a:endParaRPr lang="fr-CA" sz="4400" dirty="0"/>
          </a:p>
        </p:txBody>
      </p:sp>
    </p:spTree>
    <p:extLst>
      <p:ext uri="{BB962C8B-B14F-4D97-AF65-F5344CB8AC3E}">
        <p14:creationId xmlns:p14="http://schemas.microsoft.com/office/powerpoint/2010/main" val="4151329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7021" y="4234142"/>
            <a:ext cx="2015206" cy="201520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7256" y="4234142"/>
            <a:ext cx="2015206" cy="201520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6456" y="1795742"/>
            <a:ext cx="2015206" cy="2015206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530864" y="388688"/>
            <a:ext cx="4222691" cy="1156641"/>
          </a:xfrm>
        </p:spPr>
        <p:txBody>
          <a:bodyPr>
            <a:normAutofit/>
          </a:bodyPr>
          <a:lstStyle/>
          <a:p>
            <a:pPr algn="ctr"/>
            <a:r>
              <a:rPr lang="en-US" sz="4400" dirty="0"/>
              <a:t>Image Files</a:t>
            </a:r>
            <a:endParaRPr lang="fr-CA" sz="4400" dirty="0"/>
          </a:p>
        </p:txBody>
      </p:sp>
    </p:spTree>
    <p:extLst>
      <p:ext uri="{BB962C8B-B14F-4D97-AF65-F5344CB8AC3E}">
        <p14:creationId xmlns:p14="http://schemas.microsoft.com/office/powerpoint/2010/main" val="3963277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363031" y="539159"/>
            <a:ext cx="4610716" cy="1156641"/>
          </a:xfrm>
        </p:spPr>
        <p:txBody>
          <a:bodyPr>
            <a:normAutofit/>
          </a:bodyPr>
          <a:lstStyle/>
          <a:p>
            <a:pPr algn="ctr"/>
            <a:r>
              <a:rPr lang="en-US" sz="4400" dirty="0"/>
              <a:t>Editable </a:t>
            </a:r>
            <a:r>
              <a:rPr lang="en-US" sz="4400" dirty="0" err="1"/>
              <a:t>IMage</a:t>
            </a:r>
            <a:r>
              <a:rPr lang="en-US" sz="4400" dirty="0"/>
              <a:t> Files</a:t>
            </a:r>
            <a:endParaRPr lang="fr-CA" sz="44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5415" y="2581289"/>
            <a:ext cx="1695422" cy="169542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929" y="2658354"/>
            <a:ext cx="1570532" cy="1570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106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2839" y="1051996"/>
            <a:ext cx="5726323" cy="4771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076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712" y="2595552"/>
            <a:ext cx="12158686" cy="1393351"/>
          </a:xfrm>
        </p:spPr>
        <p:txBody>
          <a:bodyPr>
            <a:normAutofit/>
          </a:bodyPr>
          <a:lstStyle/>
          <a:p>
            <a:pPr algn="ctr"/>
            <a:r>
              <a:rPr lang="fr-CA" sz="2800" b="1" dirty="0">
                <a:latin typeface="Century Gothic" charset="0"/>
                <a:ea typeface="Century Gothic" charset="0"/>
                <a:cs typeface="Century Gothic" charset="0"/>
                <a:hlinkClick r:id="rId2"/>
              </a:rPr>
              <a:t>http://www.reggg.com/2013/02/real-life-photoshop.html</a:t>
            </a:r>
            <a:endParaRPr lang="fr-CA" sz="2800" b="1" dirty="0">
              <a:latin typeface="Century Gothic" charset="0"/>
              <a:ea typeface="Century Gothic" charset="0"/>
              <a:cs typeface="Century 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7745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814" y="484631"/>
            <a:ext cx="10058400" cy="1609344"/>
          </a:xfrm>
        </p:spPr>
        <p:txBody>
          <a:bodyPr>
            <a:normAutofit/>
          </a:bodyPr>
          <a:lstStyle/>
          <a:p>
            <a:r>
              <a:rPr lang="en-US" sz="4400" b="1" dirty="0">
                <a:latin typeface="Century Gothic" charset="0"/>
                <a:ea typeface="Century Gothic" charset="0"/>
                <a:cs typeface="Century Gothic" charset="0"/>
              </a:rPr>
              <a:t>What You’re going to learn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0630" y="2121408"/>
            <a:ext cx="3785688" cy="4314834"/>
          </a:xfrm>
        </p:spPr>
        <p:txBody>
          <a:bodyPr>
            <a:normAutofit/>
          </a:bodyPr>
          <a:lstStyle/>
          <a:p>
            <a:r>
              <a:rPr lang="en-US" dirty="0"/>
              <a:t>Creating a board</a:t>
            </a:r>
          </a:p>
          <a:p>
            <a:endParaRPr lang="en-US" dirty="0"/>
          </a:p>
          <a:p>
            <a:r>
              <a:rPr lang="en-US" dirty="0"/>
              <a:t>Modifying board and its surrounding</a:t>
            </a:r>
          </a:p>
          <a:p>
            <a:endParaRPr lang="en-US" dirty="0"/>
          </a:p>
          <a:p>
            <a:r>
              <a:rPr lang="en-US" dirty="0"/>
              <a:t>Primary tools</a:t>
            </a:r>
          </a:p>
          <a:p>
            <a:endParaRPr lang="en-US" dirty="0"/>
          </a:p>
          <a:p>
            <a:r>
              <a:rPr lang="en-US" dirty="0"/>
              <a:t>Secondary tools</a:t>
            </a:r>
          </a:p>
          <a:p>
            <a:endParaRPr lang="en-US" dirty="0"/>
          </a:p>
          <a:p>
            <a:r>
              <a:rPr lang="en-US" dirty="0"/>
              <a:t>Font / Paragraph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8151139" y="2093975"/>
            <a:ext cx="3785688" cy="41437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External Elements</a:t>
            </a:r>
          </a:p>
          <a:p>
            <a:pPr lvl="1"/>
            <a:r>
              <a:rPr lang="en-US" dirty="0"/>
              <a:t>Placing</a:t>
            </a:r>
          </a:p>
          <a:p>
            <a:endParaRPr lang="en-US" dirty="0"/>
          </a:p>
          <a:p>
            <a:r>
              <a:rPr lang="en-US" dirty="0"/>
              <a:t>Clipping masks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Saving document file</a:t>
            </a:r>
          </a:p>
          <a:p>
            <a:endParaRPr lang="en-US" dirty="0"/>
          </a:p>
          <a:p>
            <a:r>
              <a:rPr lang="en-US" dirty="0"/>
              <a:t>Saving image file</a:t>
            </a:r>
          </a:p>
          <a:p>
            <a:endParaRPr lang="en-US" dirty="0"/>
          </a:p>
          <a:p>
            <a:r>
              <a:rPr lang="en-US" dirty="0"/>
              <a:t>Packaging for external use</a:t>
            </a:r>
          </a:p>
          <a:p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206204" y="2093976"/>
            <a:ext cx="3785688" cy="43148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Layers &amp; how they interact</a:t>
            </a:r>
          </a:p>
          <a:p>
            <a:endParaRPr lang="en-US" dirty="0"/>
          </a:p>
          <a:p>
            <a:r>
              <a:rPr lang="en-US" dirty="0"/>
              <a:t>Creating shapes</a:t>
            </a:r>
          </a:p>
          <a:p>
            <a:endParaRPr lang="en-US" dirty="0"/>
          </a:p>
          <a:p>
            <a:r>
              <a:rPr lang="en-US" dirty="0"/>
              <a:t>Modifying shapes</a:t>
            </a:r>
          </a:p>
          <a:p>
            <a:endParaRPr lang="en-US" dirty="0"/>
          </a:p>
          <a:p>
            <a:r>
              <a:rPr lang="en-US" dirty="0"/>
              <a:t>Color,  Stroke,  Opacity, Properties</a:t>
            </a:r>
          </a:p>
          <a:p>
            <a:endParaRPr lang="en-US" dirty="0"/>
          </a:p>
          <a:p>
            <a:r>
              <a:rPr lang="en-US" dirty="0"/>
              <a:t>Path Finder</a:t>
            </a:r>
          </a:p>
        </p:txBody>
      </p:sp>
    </p:spTree>
    <p:extLst>
      <p:ext uri="{BB962C8B-B14F-4D97-AF65-F5344CB8AC3E}">
        <p14:creationId xmlns:p14="http://schemas.microsoft.com/office/powerpoint/2010/main" val="1811651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Apple-logo-gre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3970" y="241100"/>
            <a:ext cx="6096000" cy="433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4443485" y="5711603"/>
            <a:ext cx="3785688" cy="34946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We’re NOT sponsored by Apple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2753440" y="5981554"/>
            <a:ext cx="6757059" cy="3494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I built my application on Windows 10 &amp; Ubuntu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687605" y="6321194"/>
            <a:ext cx="3161985" cy="3494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Seriously, we’re not</a:t>
            </a:r>
          </a:p>
        </p:txBody>
      </p:sp>
    </p:spTree>
    <p:extLst>
      <p:ext uri="{BB962C8B-B14F-4D97-AF65-F5344CB8AC3E}">
        <p14:creationId xmlns:p14="http://schemas.microsoft.com/office/powerpoint/2010/main" val="3879813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848" y="2747483"/>
            <a:ext cx="10058400" cy="1609344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latin typeface="Century Gothic" charset="0"/>
                <a:ea typeface="Century Gothic" charset="0"/>
                <a:cs typeface="Century Gothic" charset="0"/>
              </a:rPr>
              <a:t>TONS OF RESOURCES</a:t>
            </a:r>
            <a:endParaRPr lang="fr-CA" sz="4800" b="1" dirty="0">
              <a:latin typeface="Century Gothic" charset="0"/>
              <a:ea typeface="Century Gothic" charset="0"/>
              <a:cs typeface="Century 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3583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http://www.underconsideration.com/brandnew/archives/google_2015_logo_detai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3681" y="2233437"/>
            <a:ext cx="5914276" cy="1969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2825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9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8000" b="1" dirty="0">
                <a:latin typeface="Century Gothic" charset="0"/>
                <a:ea typeface="Century Gothic" charset="0"/>
                <a:cs typeface="Century Gothic" charset="0"/>
              </a:rPr>
              <a:t>Intro to Graphic Design</a:t>
            </a:r>
            <a:endParaRPr lang="fr-CA" sz="8000" b="1" dirty="0"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468030"/>
            <a:ext cx="7891272" cy="990937"/>
          </a:xfrm>
        </p:spPr>
        <p:txBody>
          <a:bodyPr/>
          <a:lstStyle/>
          <a:p>
            <a:r>
              <a:rPr lang="en-US" dirty="0"/>
              <a:t>Crash </a:t>
            </a:r>
            <a:r>
              <a:rPr lang="en-US" dirty="0" smtClean="0"/>
              <a:t>Course</a:t>
            </a:r>
            <a:endParaRPr lang="fr-CA" b="1" dirty="0"/>
          </a:p>
        </p:txBody>
      </p:sp>
    </p:spTree>
    <p:extLst>
      <p:ext uri="{BB962C8B-B14F-4D97-AF65-F5344CB8AC3E}">
        <p14:creationId xmlns:p14="http://schemas.microsoft.com/office/powerpoint/2010/main" val="2588095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b="1" dirty="0">
                <a:latin typeface="Century Gothic" charset="0"/>
                <a:ea typeface="Century Gothic" charset="0"/>
                <a:cs typeface="Century Gothic" charset="0"/>
              </a:rPr>
              <a:t>Search Terms</a:t>
            </a:r>
            <a:endParaRPr lang="fr-CA" sz="4400" b="1" dirty="0"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9848" y="2121408"/>
            <a:ext cx="2621619" cy="4050792"/>
          </a:xfrm>
        </p:spPr>
        <p:txBody>
          <a:bodyPr>
            <a:normAutofit/>
          </a:bodyPr>
          <a:lstStyle/>
          <a:p>
            <a:r>
              <a:rPr lang="en-US" sz="2800" dirty="0" smtClean="0"/>
              <a:t>Vector</a:t>
            </a:r>
          </a:p>
          <a:p>
            <a:r>
              <a:rPr lang="en-US" sz="2800" dirty="0" smtClean="0"/>
              <a:t>AI Icons</a:t>
            </a:r>
          </a:p>
          <a:p>
            <a:r>
              <a:rPr lang="en-US" sz="2800" dirty="0" smtClean="0"/>
              <a:t>SVG Icons</a:t>
            </a:r>
          </a:p>
          <a:p>
            <a:r>
              <a:rPr lang="en-US" sz="2800" dirty="0"/>
              <a:t>Icon </a:t>
            </a:r>
            <a:r>
              <a:rPr lang="en-US" sz="2800" dirty="0" smtClean="0"/>
              <a:t>Set</a:t>
            </a:r>
            <a:endParaRPr lang="en-US" sz="2800" dirty="0"/>
          </a:p>
          <a:p>
            <a:r>
              <a:rPr lang="en-US" sz="2800" dirty="0" smtClean="0"/>
              <a:t>Royalty free</a:t>
            </a:r>
          </a:p>
          <a:p>
            <a:r>
              <a:rPr lang="en-US" sz="2800" dirty="0" smtClean="0"/>
              <a:t>FREE</a:t>
            </a:r>
            <a:endParaRPr lang="fr-CA" sz="2800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404781" y="2121408"/>
            <a:ext cx="5246286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smtClean="0"/>
              <a:t>[</a:t>
            </a:r>
            <a:r>
              <a:rPr lang="en-US" sz="2800" dirty="0" smtClean="0">
                <a:solidFill>
                  <a:srgbClr val="FF0000"/>
                </a:solidFill>
              </a:rPr>
              <a:t>name</a:t>
            </a:r>
            <a:r>
              <a:rPr lang="en-US" sz="2800" dirty="0" smtClean="0"/>
              <a:t>] PNG Vector</a:t>
            </a:r>
          </a:p>
          <a:p>
            <a:r>
              <a:rPr lang="en-US" sz="2800" dirty="0"/>
              <a:t>[</a:t>
            </a:r>
            <a:r>
              <a:rPr lang="en-US" sz="2800" dirty="0">
                <a:solidFill>
                  <a:srgbClr val="FF0000"/>
                </a:solidFill>
              </a:rPr>
              <a:t>name</a:t>
            </a:r>
            <a:r>
              <a:rPr lang="en-US" sz="2800" dirty="0"/>
              <a:t>] PNG </a:t>
            </a:r>
            <a:r>
              <a:rPr lang="en-US" sz="2800" dirty="0" smtClean="0"/>
              <a:t>Icon</a:t>
            </a:r>
            <a:endParaRPr lang="en-US" sz="2800" dirty="0"/>
          </a:p>
          <a:p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1707954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848" y="162660"/>
            <a:ext cx="10058400" cy="1163864"/>
          </a:xfrm>
        </p:spPr>
        <p:txBody>
          <a:bodyPr>
            <a:normAutofit/>
          </a:bodyPr>
          <a:lstStyle/>
          <a:p>
            <a:r>
              <a:rPr lang="en-US" sz="4800" b="1" dirty="0" smtClean="0">
                <a:latin typeface="Century Gothic" charset="0"/>
                <a:ea typeface="Century Gothic" charset="0"/>
                <a:cs typeface="Century Gothic" charset="0"/>
              </a:rPr>
              <a:t>PRE-MADE GRAPHIC </a:t>
            </a:r>
            <a:r>
              <a:rPr lang="en-US" sz="4800" b="1" dirty="0">
                <a:latin typeface="Century Gothic" charset="0"/>
                <a:ea typeface="Century Gothic" charset="0"/>
                <a:cs typeface="Century Gothic" charset="0"/>
              </a:rPr>
              <a:t>TOOLS</a:t>
            </a:r>
            <a:endParaRPr lang="fr-CA" sz="4800" b="1" dirty="0"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9848" y="2121408"/>
            <a:ext cx="3727858" cy="4050792"/>
          </a:xfrm>
        </p:spPr>
        <p:txBody>
          <a:bodyPr/>
          <a:lstStyle/>
          <a:p>
            <a:endParaRPr lang="en-US" dirty="0"/>
          </a:p>
          <a:p>
            <a:r>
              <a:rPr lang="en-US" b="1" dirty="0" err="1"/>
              <a:t>Canva</a:t>
            </a:r>
            <a:endParaRPr lang="en-US" b="1" dirty="0"/>
          </a:p>
          <a:p>
            <a:pPr lvl="1"/>
            <a:r>
              <a:rPr lang="en-US" dirty="0">
                <a:hlinkClick r:id="rId2"/>
              </a:rPr>
              <a:t>https://www.canva.com/</a:t>
            </a:r>
            <a:endParaRPr lang="en-US" dirty="0"/>
          </a:p>
          <a:p>
            <a:pPr marL="274320" lvl="1" indent="0">
              <a:buNone/>
            </a:pPr>
            <a:endParaRPr lang="en-US" dirty="0"/>
          </a:p>
          <a:p>
            <a:r>
              <a:rPr lang="en-US" b="1" dirty="0"/>
              <a:t>GRAPHIC RIVER</a:t>
            </a:r>
            <a:endParaRPr lang="fr-CA" b="1" dirty="0"/>
          </a:p>
          <a:p>
            <a:pPr lvl="1"/>
            <a:r>
              <a:rPr lang="fr-CA" dirty="0">
                <a:hlinkClick r:id="rId3"/>
              </a:rPr>
              <a:t>https://graphicriver.net/</a:t>
            </a:r>
            <a:endParaRPr lang="fr-CA" dirty="0"/>
          </a:p>
          <a:p>
            <a:pPr lvl="1"/>
            <a:endParaRPr lang="en-US" dirty="0"/>
          </a:p>
          <a:p>
            <a:r>
              <a:rPr lang="en-US" b="1" dirty="0"/>
              <a:t>FREE VECTORS</a:t>
            </a:r>
          </a:p>
          <a:p>
            <a:pPr lvl="1"/>
            <a:r>
              <a:rPr lang="fr-CA" dirty="0">
                <a:hlinkClick r:id="rId4"/>
              </a:rPr>
              <a:t>http://www.freevectors.net/</a:t>
            </a:r>
            <a:endParaRPr lang="fr-CA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147274" y="2121408"/>
            <a:ext cx="3727858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r>
              <a:rPr lang="en-US" b="1" dirty="0" err="1"/>
              <a:t>Vecteezy</a:t>
            </a:r>
            <a:endParaRPr lang="en-US" b="1" dirty="0"/>
          </a:p>
          <a:p>
            <a:pPr lvl="1"/>
            <a:r>
              <a:rPr lang="en-US" dirty="0">
                <a:hlinkClick r:id="rId5"/>
              </a:rPr>
              <a:t>http://www.vecteezy.com/</a:t>
            </a:r>
            <a:endParaRPr lang="en-US" dirty="0"/>
          </a:p>
          <a:p>
            <a:pPr marL="274320" lvl="1" indent="0">
              <a:buNone/>
            </a:pPr>
            <a:endParaRPr lang="en-US" dirty="0"/>
          </a:p>
          <a:p>
            <a:endParaRPr lang="en-US" b="1" dirty="0"/>
          </a:p>
          <a:p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r>
              <a:rPr lang="en-US" b="1" dirty="0"/>
              <a:t>… and a lot more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395684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9223" y="438090"/>
            <a:ext cx="10058400" cy="886968"/>
          </a:xfrm>
        </p:spPr>
        <p:txBody>
          <a:bodyPr>
            <a:normAutofit/>
          </a:bodyPr>
          <a:lstStyle/>
          <a:p>
            <a:r>
              <a:rPr lang="en-US" sz="4800" b="1" dirty="0">
                <a:latin typeface="Century Gothic" charset="0"/>
                <a:ea typeface="Century Gothic" charset="0"/>
                <a:cs typeface="Century Gothic" charset="0"/>
              </a:rPr>
              <a:t>Everything Evolves</a:t>
            </a:r>
            <a:endParaRPr lang="fr-CA" sz="4800" b="1" dirty="0">
              <a:latin typeface="Century Gothic" charset="0"/>
              <a:ea typeface="Century Gothic" charset="0"/>
              <a:cs typeface="Century Gothic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4042" y="1943225"/>
            <a:ext cx="5000625" cy="28765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223" y="1930718"/>
            <a:ext cx="4191000" cy="2996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990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937" y="2059261"/>
            <a:ext cx="5060066" cy="318230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7188" y="1964968"/>
            <a:ext cx="5238750" cy="3276600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139223" y="438090"/>
            <a:ext cx="10058400" cy="8869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smtClean="0">
                <a:latin typeface="Century Gothic" charset="0"/>
                <a:ea typeface="Century Gothic" charset="0"/>
                <a:cs typeface="Century Gothic" charset="0"/>
              </a:rPr>
              <a:t>Everything Evolves</a:t>
            </a:r>
            <a:endParaRPr lang="fr-CA" sz="4800" b="1" dirty="0">
              <a:latin typeface="Century Gothic" charset="0"/>
              <a:ea typeface="Century Gothic" charset="0"/>
              <a:cs typeface="Century 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4008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>
                <a:latin typeface="Century Gothic" charset="0"/>
                <a:ea typeface="Century Gothic" charset="0"/>
                <a:cs typeface="Century Gothic" charset="0"/>
              </a:rPr>
              <a:t>Keep In mind</a:t>
            </a:r>
            <a:endParaRPr lang="fr-CA" sz="4800" b="1" dirty="0"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9847" y="2121408"/>
            <a:ext cx="6314801" cy="4050792"/>
          </a:xfrm>
        </p:spPr>
        <p:txBody>
          <a:bodyPr/>
          <a:lstStyle/>
          <a:p>
            <a:endParaRPr lang="en-US" dirty="0"/>
          </a:p>
          <a:p>
            <a:r>
              <a:rPr lang="en-US" b="1" dirty="0"/>
              <a:t>THINK and PLAN before Designing</a:t>
            </a:r>
          </a:p>
          <a:p>
            <a:endParaRPr lang="en-US" b="1" dirty="0"/>
          </a:p>
          <a:p>
            <a:r>
              <a:rPr lang="en-US" b="1" dirty="0"/>
              <a:t>Keep it clean and simple</a:t>
            </a:r>
          </a:p>
          <a:p>
            <a:endParaRPr lang="en-US" b="1" dirty="0"/>
          </a:p>
          <a:p>
            <a:r>
              <a:rPr lang="en-US" b="1" dirty="0"/>
              <a:t>Go easy on the colors</a:t>
            </a:r>
          </a:p>
          <a:p>
            <a:endParaRPr lang="en-US" b="1" dirty="0"/>
          </a:p>
          <a:p>
            <a:r>
              <a:rPr lang="en-US" b="1" dirty="0"/>
              <a:t>Design what you NEED</a:t>
            </a:r>
          </a:p>
          <a:p>
            <a:endParaRPr lang="en-US" b="1" dirty="0"/>
          </a:p>
          <a:p>
            <a:endParaRPr lang="fr-CA" dirty="0"/>
          </a:p>
        </p:txBody>
      </p:sp>
      <p:pic>
        <p:nvPicPr>
          <p:cNvPr id="1028" name="Picture 4" descr="1126 by Pumel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68" r="31206"/>
          <a:stretch/>
        </p:blipFill>
        <p:spPr bwMode="auto">
          <a:xfrm>
            <a:off x="7151225" y="0"/>
            <a:ext cx="50407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1284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KEEP IT CLEAN AND SIMPLE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322" y="4523542"/>
            <a:ext cx="3304209" cy="2202806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9782" y="1815682"/>
            <a:ext cx="3730487" cy="248699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3552" y="1824516"/>
            <a:ext cx="3304209" cy="247815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322" y="1824516"/>
            <a:ext cx="3304209" cy="247815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1946" y="4520090"/>
            <a:ext cx="3346158" cy="220625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6745" y="4520090"/>
            <a:ext cx="2757822" cy="2206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5077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Things can go bad real fast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6638" y="2380145"/>
            <a:ext cx="3784739" cy="252315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5778" y="4445134"/>
            <a:ext cx="4957860" cy="222070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100" y="2380145"/>
            <a:ext cx="3784739" cy="2523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9396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13864" y="2911152"/>
            <a:ext cx="10058400" cy="895738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6600" b="1" dirty="0" smtClean="0">
                <a:latin typeface="Century Gothic" charset="0"/>
                <a:ea typeface="Century Gothic" charset="0"/>
                <a:cs typeface="Century Gothic" charset="0"/>
              </a:rPr>
              <a:t>SOME</a:t>
            </a:r>
            <a:r>
              <a:rPr lang="en-US" sz="6600" b="1" dirty="0" smtClean="0">
                <a:solidFill>
                  <a:srgbClr val="00B0F0"/>
                </a:solidFill>
                <a:latin typeface="Century Gothic" charset="0"/>
                <a:ea typeface="Century Gothic" charset="0"/>
                <a:cs typeface="Century Gothic" charset="0"/>
              </a:rPr>
              <a:t> DEV </a:t>
            </a:r>
            <a:r>
              <a:rPr lang="en-US" sz="6600" b="1" dirty="0" smtClean="0">
                <a:latin typeface="Century Gothic" charset="0"/>
                <a:ea typeface="Century Gothic" charset="0"/>
                <a:cs typeface="Century Gothic" charset="0"/>
              </a:rPr>
              <a:t>ADICE</a:t>
            </a:r>
            <a:endParaRPr lang="en-US" sz="6600" b="1" dirty="0">
              <a:latin typeface="Century Gothic" charset="0"/>
              <a:ea typeface="Century Gothic" charset="0"/>
              <a:cs typeface="Century 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1894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5832" y="2481942"/>
            <a:ext cx="10058400" cy="206355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800" smtClean="0"/>
              <a:t>DESIGN   </a:t>
            </a:r>
            <a:r>
              <a:rPr lang="en-US" sz="4800" dirty="0" smtClean="0"/>
              <a:t>FIRST</a:t>
            </a:r>
          </a:p>
          <a:p>
            <a:pPr marL="0" indent="0" algn="ctr">
              <a:buNone/>
            </a:pPr>
            <a:endParaRPr lang="en-US" sz="1050" dirty="0" smtClean="0"/>
          </a:p>
          <a:p>
            <a:pPr marL="0" indent="0" algn="ctr">
              <a:buNone/>
            </a:pPr>
            <a:r>
              <a:rPr lang="en-US" sz="4800" dirty="0" smtClean="0"/>
              <a:t>CODE   LATER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329327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Century Gothic" charset="0"/>
                <a:ea typeface="Century Gothic" charset="0"/>
                <a:cs typeface="Century Gothic" charset="0"/>
              </a:rPr>
              <a:t>Application Prototyping</a:t>
            </a:r>
            <a:endParaRPr lang="en-US" b="1" dirty="0">
              <a:latin typeface="Century Gothic" charset="0"/>
              <a:ea typeface="Century Gothic" charset="0"/>
              <a:cs typeface="Century Gothic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9830" y="1027297"/>
            <a:ext cx="8813951" cy="514147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705541" y="4689197"/>
            <a:ext cx="5504719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CA" sz="2800" dirty="0" smtClean="0">
                <a:hlinkClick r:id="rId3"/>
              </a:rPr>
              <a:t>www.sketchapp.com</a:t>
            </a:r>
            <a:endParaRPr lang="fr-CA" sz="2800" dirty="0" smtClean="0"/>
          </a:p>
          <a:p>
            <a:endParaRPr lang="fr-CA" sz="2800" dirty="0" smtClean="0"/>
          </a:p>
          <a:p>
            <a:r>
              <a:rPr lang="fr-CA" sz="2400" b="1" dirty="0" err="1" smtClean="0"/>
              <a:t>Resources</a:t>
            </a:r>
            <a:r>
              <a:rPr lang="fr-CA" sz="2400" b="1" dirty="0" smtClean="0"/>
              <a:t>: </a:t>
            </a:r>
            <a:r>
              <a:rPr lang="fr-CA" sz="2400" dirty="0" err="1" smtClean="0"/>
              <a:t>www.sketchappsources.com</a:t>
            </a:r>
            <a:endParaRPr lang="fr-CA" sz="2400" dirty="0"/>
          </a:p>
        </p:txBody>
      </p:sp>
    </p:spTree>
    <p:extLst>
      <p:ext uri="{BB962C8B-B14F-4D97-AF65-F5344CB8AC3E}">
        <p14:creationId xmlns:p14="http://schemas.microsoft.com/office/powerpoint/2010/main" val="1987818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just want to do your resume?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9848" y="3503364"/>
            <a:ext cx="5509082" cy="661012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2800" dirty="0">
                <a:hlinkClick r:id="rId2"/>
              </a:rPr>
              <a:t>https://www.kickresume.com/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215242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Century Gothic" charset="0"/>
                <a:ea typeface="Century Gothic" charset="0"/>
                <a:cs typeface="Century Gothic" charset="0"/>
              </a:rPr>
              <a:t>Online Prototyping</a:t>
            </a:r>
            <a:endParaRPr lang="en-US" b="1" dirty="0"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952136" y="5736119"/>
            <a:ext cx="514691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CA" sz="2800" dirty="0" smtClean="0">
                <a:hlinkClick r:id="rId2"/>
              </a:rPr>
              <a:t>www.invisionapp.com</a:t>
            </a:r>
            <a:endParaRPr lang="fr-CA" sz="2800" dirty="0"/>
          </a:p>
          <a:p>
            <a:endParaRPr lang="fr-CA" sz="2800" dirty="0" smtClean="0"/>
          </a:p>
        </p:txBody>
      </p:sp>
      <p:sp>
        <p:nvSpPr>
          <p:cNvPr id="6" name="Rectangle 5"/>
          <p:cNvSpPr/>
          <p:nvPr/>
        </p:nvSpPr>
        <p:spPr>
          <a:xfrm>
            <a:off x="7735134" y="5736119"/>
            <a:ext cx="316266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CA" sz="2800" dirty="0" smtClean="0">
                <a:hlinkClick r:id="rId3"/>
              </a:rPr>
              <a:t>app.moqups.com</a:t>
            </a:r>
            <a:endParaRPr lang="fr-CA" sz="2800" dirty="0" smtClean="0"/>
          </a:p>
          <a:p>
            <a:endParaRPr lang="fr-CA" sz="2800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0386" y="2778717"/>
            <a:ext cx="2220614" cy="222061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101" y="2830763"/>
            <a:ext cx="2168568" cy="2168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122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32526" y="1772816"/>
            <a:ext cx="10058400" cy="363427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800" dirty="0" smtClean="0"/>
              <a:t>READ</a:t>
            </a:r>
          </a:p>
          <a:p>
            <a:pPr marL="0" indent="0" algn="ctr">
              <a:buNone/>
            </a:pPr>
            <a:r>
              <a:rPr lang="en-US" sz="4800" dirty="0" smtClean="0"/>
              <a:t>PRACTICE</a:t>
            </a:r>
          </a:p>
          <a:p>
            <a:pPr marL="0" indent="0" algn="ctr">
              <a:buNone/>
            </a:pPr>
            <a:r>
              <a:rPr lang="en-US" sz="6600" b="1" dirty="0" smtClean="0">
                <a:solidFill>
                  <a:srgbClr val="FF0000"/>
                </a:solidFill>
              </a:rPr>
              <a:t>READ</a:t>
            </a:r>
            <a:endParaRPr lang="en-US" sz="4800" b="1" dirty="0" smtClean="0">
              <a:solidFill>
                <a:srgbClr val="FF0000"/>
              </a:solidFill>
            </a:endParaRPr>
          </a:p>
          <a:p>
            <a:pPr marL="0" indent="0" algn="ctr">
              <a:buNone/>
            </a:pPr>
            <a:r>
              <a:rPr lang="en-US" sz="4800" dirty="0" smtClean="0"/>
              <a:t>HUSTLE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62263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032526" y="3041780"/>
            <a:ext cx="10058400" cy="85841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5400" smtClean="0"/>
              <a:t>HUSTLE HARD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361897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51186" y="2817845"/>
            <a:ext cx="10058400" cy="1889622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6000" dirty="0" smtClean="0"/>
              <a:t>KEEP CODING</a:t>
            </a:r>
          </a:p>
          <a:p>
            <a:pPr marL="0" indent="0" algn="ctr">
              <a:buNone/>
            </a:pPr>
            <a:r>
              <a:rPr lang="en-US" sz="2800" dirty="0" smtClean="0"/>
              <a:t>Have one project were you do EVERYTHING from scratch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031954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51186" y="2817845"/>
            <a:ext cx="10058400" cy="1511559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6000" dirty="0" smtClean="0"/>
              <a:t>KEEP </a:t>
            </a:r>
            <a:r>
              <a:rPr lang="en-US" sz="6000" dirty="0" smtClean="0">
                <a:solidFill>
                  <a:srgbClr val="FF0000"/>
                </a:solidFill>
              </a:rPr>
              <a:t>READING</a:t>
            </a:r>
          </a:p>
          <a:p>
            <a:pPr marL="0" indent="0" algn="ctr">
              <a:buNone/>
            </a:pPr>
            <a:r>
              <a:rPr lang="en-US" sz="2800" dirty="0" smtClean="0"/>
              <a:t>seriously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894605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1118790" y="2845168"/>
            <a:ext cx="10058400" cy="7803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itchFamily="2" charset="2"/>
              <a:buNone/>
            </a:pPr>
            <a:r>
              <a:rPr lang="en-US" sz="6000" dirty="0" smtClean="0">
                <a:solidFill>
                  <a:srgbClr val="0070C0"/>
                </a:solidFill>
              </a:rPr>
              <a:t>B</a:t>
            </a:r>
            <a:r>
              <a:rPr lang="en-US" sz="6000" dirty="0" smtClean="0">
                <a:solidFill>
                  <a:srgbClr val="FFC000"/>
                </a:solidFill>
              </a:rPr>
              <a:t>A</a:t>
            </a:r>
            <a:r>
              <a:rPr lang="en-US" sz="6000" dirty="0" smtClean="0">
                <a:solidFill>
                  <a:srgbClr val="0070C0"/>
                </a:solidFill>
              </a:rPr>
              <a:t>C</a:t>
            </a:r>
            <a:r>
              <a:rPr lang="en-US" sz="6000" dirty="0" smtClean="0">
                <a:solidFill>
                  <a:srgbClr val="00B050"/>
                </a:solidFill>
              </a:rPr>
              <a:t>K</a:t>
            </a:r>
            <a:r>
              <a:rPr lang="en-US" sz="6000" dirty="0" smtClean="0">
                <a:solidFill>
                  <a:srgbClr val="FF0000"/>
                </a:solidFill>
              </a:rPr>
              <a:t>R</a:t>
            </a:r>
            <a:r>
              <a:rPr lang="en-US" sz="6000" dirty="0" smtClean="0">
                <a:solidFill>
                  <a:srgbClr val="0070C0"/>
                </a:solidFill>
              </a:rPr>
              <a:t>U</a:t>
            </a:r>
            <a:r>
              <a:rPr lang="en-US" sz="6000" dirty="0" smtClean="0">
                <a:solidFill>
                  <a:srgbClr val="00B050"/>
                </a:solidFill>
              </a:rPr>
              <a:t>B</a:t>
            </a:r>
            <a:r>
              <a:rPr lang="en-US" sz="6000" dirty="0" smtClean="0">
                <a:solidFill>
                  <a:srgbClr val="0070C0"/>
                </a:solidFill>
              </a:rPr>
              <a:t>!</a:t>
            </a:r>
            <a:r>
              <a:rPr lang="en-US" sz="6000" dirty="0" smtClean="0"/>
              <a:t>    -    </a:t>
            </a:r>
            <a:r>
              <a:rPr lang="en-US" sz="6000" b="1" dirty="0" smtClean="0">
                <a:solidFill>
                  <a:srgbClr val="00B0F0"/>
                </a:solidFill>
                <a:latin typeface="Century Gothic" charset="0"/>
                <a:ea typeface="Century Gothic" charset="0"/>
                <a:cs typeface="Century Gothic" charset="0"/>
              </a:rPr>
              <a:t>G</a:t>
            </a:r>
            <a:r>
              <a:rPr lang="en-US" sz="6000" b="1" dirty="0" smtClean="0">
                <a:solidFill>
                  <a:srgbClr val="FF0000"/>
                </a:solidFill>
                <a:latin typeface="Century Gothic" charset="0"/>
                <a:ea typeface="Century Gothic" charset="0"/>
                <a:cs typeface="Century Gothic" charset="0"/>
              </a:rPr>
              <a:t>O</a:t>
            </a:r>
            <a:r>
              <a:rPr lang="en-US" sz="6000" b="1" dirty="0" smtClean="0">
                <a:solidFill>
                  <a:srgbClr val="FFC000"/>
                </a:solidFill>
                <a:latin typeface="Century Gothic" charset="0"/>
                <a:ea typeface="Century Gothic" charset="0"/>
                <a:cs typeface="Century Gothic" charset="0"/>
              </a:rPr>
              <a:t>O</a:t>
            </a:r>
            <a:r>
              <a:rPr lang="en-US" sz="6000" b="1" dirty="0" smtClean="0">
                <a:solidFill>
                  <a:srgbClr val="00B0F0"/>
                </a:solidFill>
                <a:latin typeface="Century Gothic" charset="0"/>
                <a:ea typeface="Century Gothic" charset="0"/>
                <a:cs typeface="Century Gothic" charset="0"/>
              </a:rPr>
              <a:t>G</a:t>
            </a:r>
            <a:r>
              <a:rPr lang="en-US" sz="6000" b="1" dirty="0" smtClean="0">
                <a:solidFill>
                  <a:srgbClr val="00B050"/>
                </a:solidFill>
                <a:latin typeface="Century Gothic" charset="0"/>
                <a:ea typeface="Century Gothic" charset="0"/>
                <a:cs typeface="Century Gothic" charset="0"/>
              </a:rPr>
              <a:t>L</a:t>
            </a:r>
            <a:r>
              <a:rPr lang="en-US" sz="6000" b="1" dirty="0" smtClean="0">
                <a:solidFill>
                  <a:srgbClr val="FF0000"/>
                </a:solidFill>
                <a:latin typeface="Century Gothic" charset="0"/>
                <a:ea typeface="Century Gothic" charset="0"/>
                <a:cs typeface="Century Gothic" charset="0"/>
              </a:rPr>
              <a:t>E</a:t>
            </a:r>
            <a:endParaRPr lang="en-US" sz="6000" b="1" dirty="0">
              <a:solidFill>
                <a:srgbClr val="FF0000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0347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ROYALTY FREE PHOTOS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>
                <a:hlinkClick r:id="rId2"/>
              </a:rPr>
              <a:t>https://picjumbo.com</a:t>
            </a:r>
            <a:r>
              <a:rPr lang="en-US" sz="3200" dirty="0" smtClean="0">
                <a:hlinkClick r:id="rId2"/>
              </a:rPr>
              <a:t>/</a:t>
            </a:r>
            <a:endParaRPr lang="en-US" sz="3200" dirty="0" smtClean="0"/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>
                <a:hlinkClick r:id="rId3"/>
              </a:rPr>
              <a:t>https://www.pexels.com</a:t>
            </a:r>
            <a:r>
              <a:rPr lang="en-US" sz="3200" dirty="0" smtClean="0">
                <a:hlinkClick r:id="rId3"/>
              </a:rPr>
              <a:t>/</a:t>
            </a:r>
            <a:endParaRPr lang="en-US" sz="3200" dirty="0" smtClean="0"/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>
                <a:hlinkClick r:id="rId4"/>
              </a:rPr>
              <a:t>https://unsplash.com</a:t>
            </a:r>
            <a:r>
              <a:rPr lang="en-US" sz="3200" dirty="0" smtClean="0">
                <a:hlinkClick r:id="rId4"/>
              </a:rPr>
              <a:t>/</a:t>
            </a:r>
            <a:endParaRPr lang="en-US" sz="3200" dirty="0" smtClean="0"/>
          </a:p>
          <a:p>
            <a:pPr marL="0" indent="0">
              <a:buNone/>
            </a:pPr>
            <a:endParaRPr lang="en-US" sz="3200" dirty="0" smtClean="0"/>
          </a:p>
        </p:txBody>
      </p:sp>
    </p:spTree>
    <p:extLst>
      <p:ext uri="{BB962C8B-B14F-4D97-AF65-F5344CB8AC3E}">
        <p14:creationId xmlns:p14="http://schemas.microsoft.com/office/powerpoint/2010/main" val="1777155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43467" y="378306"/>
            <a:ext cx="6947101" cy="1111536"/>
          </a:xfrm>
        </p:spPr>
        <p:txBody>
          <a:bodyPr/>
          <a:lstStyle/>
          <a:p>
            <a:r>
              <a:rPr lang="en-US" dirty="0"/>
              <a:t>You’ve gained a new skill</a:t>
            </a:r>
          </a:p>
        </p:txBody>
      </p:sp>
      <p:pic>
        <p:nvPicPr>
          <p:cNvPr id="1026" name="Picture 2" descr="http://a.abcnews.go.com/images/Health/HT_sam_griner_then_02_jef_150413_16x9_99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8704" y="1404920"/>
            <a:ext cx="9715869" cy="545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759614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BONUS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TO VERTICAL ALIGN with CSS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93290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Front-end &amp; Graphic Design</a:t>
            </a:r>
            <a:endParaRPr lang="fr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9848" y="2121408"/>
            <a:ext cx="7258989" cy="4050792"/>
          </a:xfrm>
        </p:spPr>
        <p:txBody>
          <a:bodyPr/>
          <a:lstStyle/>
          <a:p>
            <a:r>
              <a:rPr lang="en-US" dirty="0"/>
              <a:t>Front-end </a:t>
            </a:r>
            <a:r>
              <a:rPr lang="en-US" dirty="0" err="1"/>
              <a:t>Devs</a:t>
            </a:r>
            <a:r>
              <a:rPr lang="en-US" dirty="0"/>
              <a:t> who know the basics of design and photography software is a +</a:t>
            </a:r>
          </a:p>
          <a:p>
            <a:endParaRPr lang="en-US" dirty="0"/>
          </a:p>
          <a:p>
            <a:r>
              <a:rPr lang="en-US" dirty="0"/>
              <a:t>Become a well-rounded front end Developer and Designer</a:t>
            </a:r>
          </a:p>
          <a:p>
            <a:r>
              <a:rPr lang="en-US" dirty="0"/>
              <a:t>Reduce Back &amp; Forth with graphic designer</a:t>
            </a:r>
          </a:p>
          <a:p>
            <a:r>
              <a:rPr lang="en-US" dirty="0"/>
              <a:t>Save </a:t>
            </a:r>
            <a:r>
              <a:rPr lang="en-US" b="1" dirty="0"/>
              <a:t>Time</a:t>
            </a:r>
            <a:r>
              <a:rPr lang="en-US" dirty="0"/>
              <a:t> &amp; </a:t>
            </a:r>
            <a:r>
              <a:rPr lang="en-US" b="1" dirty="0"/>
              <a:t>Money</a:t>
            </a:r>
            <a:r>
              <a:rPr lang="en-US" dirty="0"/>
              <a:t> (Very Important)</a:t>
            </a:r>
          </a:p>
          <a:p>
            <a:endParaRPr lang="en-US" dirty="0"/>
          </a:p>
          <a:p>
            <a:r>
              <a:rPr lang="en-US" dirty="0"/>
              <a:t>Gain Bragging Rights </a:t>
            </a:r>
            <a:r>
              <a:rPr lang="en-US" dirty="0">
                <a:sym typeface="Wingdings" panose="05000000000000000000" pitchFamily="2" charset="2"/>
              </a:rPr>
              <a:t> Most important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2283069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549731"/>
          </a:xfrm>
        </p:spPr>
        <p:txBody>
          <a:bodyPr/>
          <a:lstStyle/>
          <a:p>
            <a:r>
              <a:rPr lang="en-US" dirty="0"/>
              <a:t>Visual Software</a:t>
            </a:r>
            <a:endParaRPr lang="fr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73224"/>
            <a:ext cx="7923028" cy="5012954"/>
          </a:xfrm>
        </p:spPr>
        <p:txBody>
          <a:bodyPr/>
          <a:lstStyle/>
          <a:p>
            <a:r>
              <a:rPr lang="en-US" dirty="0"/>
              <a:t>Lots of them out there that do:</a:t>
            </a:r>
          </a:p>
          <a:p>
            <a:pPr lvl="1"/>
            <a:r>
              <a:rPr lang="en-US" dirty="0"/>
              <a:t>The same thing, online and on the computer</a:t>
            </a:r>
          </a:p>
          <a:p>
            <a:pPr lvl="1"/>
            <a:r>
              <a:rPr lang="en-US" dirty="0"/>
              <a:t>Combination of visual manipulation</a:t>
            </a:r>
          </a:p>
          <a:p>
            <a:pPr lvl="1"/>
            <a:r>
              <a:rPr lang="en-US" dirty="0"/>
              <a:t>Or more than that…</a:t>
            </a:r>
          </a:p>
          <a:p>
            <a:pPr lvl="1"/>
            <a:r>
              <a:rPr lang="en-US" dirty="0">
                <a:hlinkClick r:id="rId2"/>
              </a:rPr>
              <a:t>http://www.lifehack.org/articles/technology/the-10-best-photoshop-alternatives-you-need-know.html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Industry Standard:</a:t>
            </a:r>
          </a:p>
          <a:p>
            <a:pPr lvl="1"/>
            <a:r>
              <a:rPr lang="en-US" sz="2800" b="1" dirty="0"/>
              <a:t>ADOBE CREATIVE CLOUD (Adobe CC)</a:t>
            </a:r>
          </a:p>
          <a:p>
            <a:pPr lvl="1"/>
            <a:r>
              <a:rPr lang="en-US" sz="1400" b="1" dirty="0"/>
              <a:t>ADOBE CREATIVE SUITE (Adobe Cs)</a:t>
            </a:r>
          </a:p>
          <a:p>
            <a:pPr lvl="1"/>
            <a:endParaRPr lang="en-US" sz="1400" b="1" dirty="0"/>
          </a:p>
          <a:p>
            <a:pPr lvl="1"/>
            <a:r>
              <a:rPr lang="en-US" sz="1400" b="1" dirty="0"/>
              <a:t>Probably heard about it:</a:t>
            </a:r>
          </a:p>
          <a:p>
            <a:pPr lvl="1"/>
            <a:r>
              <a:rPr lang="en-US" sz="1400" dirty="0"/>
              <a:t>Pdf</a:t>
            </a:r>
          </a:p>
          <a:p>
            <a:pPr lvl="1"/>
            <a:r>
              <a:rPr lang="en-US" sz="1400" dirty="0"/>
              <a:t>Photoshop</a:t>
            </a:r>
          </a:p>
          <a:p>
            <a:pPr lvl="1"/>
            <a:endParaRPr lang="fr-CA" sz="2800" b="1" dirty="0"/>
          </a:p>
        </p:txBody>
      </p:sp>
      <p:pic>
        <p:nvPicPr>
          <p:cNvPr id="2050" name="Picture 2" descr="https://goodlogo.com/images/logos/adobe_logo_2458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7692" y="5832516"/>
            <a:ext cx="3520257" cy="853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0857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7543" y="595116"/>
            <a:ext cx="3315645" cy="5667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504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185" y="1136457"/>
            <a:ext cx="5035186" cy="445643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7483" y="1136457"/>
            <a:ext cx="5659754" cy="4421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674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12" y="0"/>
            <a:ext cx="12191999" cy="6858000"/>
          </a:xfrm>
        </p:spPr>
      </p:pic>
    </p:spTree>
    <p:extLst>
      <p:ext uri="{BB962C8B-B14F-4D97-AF65-F5344CB8AC3E}">
        <p14:creationId xmlns:p14="http://schemas.microsoft.com/office/powerpoint/2010/main" val="1665077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TM03090434[[fn=Wood Type]]</Template>
  <TotalTime>3282</TotalTime>
  <Words>427</Words>
  <Application>Microsoft Macintosh PowerPoint</Application>
  <PresentationFormat>Widescreen</PresentationFormat>
  <Paragraphs>161</Paragraphs>
  <Slides>48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4" baseType="lpstr">
      <vt:lpstr>Calibri</vt:lpstr>
      <vt:lpstr>Century Gothic</vt:lpstr>
      <vt:lpstr>Rockwell</vt:lpstr>
      <vt:lpstr>Rockwell Condensed</vt:lpstr>
      <vt:lpstr>Wingdings</vt:lpstr>
      <vt:lpstr>Wood Type</vt:lpstr>
      <vt:lpstr>Al Delcy</vt:lpstr>
      <vt:lpstr>BONUS:    Vertical Align with CSS</vt:lpstr>
      <vt:lpstr>Intro to Graphic Design</vt:lpstr>
      <vt:lpstr>just want to do your resume?</vt:lpstr>
      <vt:lpstr>Front-end &amp; Graphic Design</vt:lpstr>
      <vt:lpstr>Visual Software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ILLUSTRATOR</vt:lpstr>
      <vt:lpstr>PowerPoint Presentation</vt:lpstr>
      <vt:lpstr>Document Files</vt:lpstr>
      <vt:lpstr>Image Files</vt:lpstr>
      <vt:lpstr>Editable IMage Files</vt:lpstr>
      <vt:lpstr>PowerPoint Presentation</vt:lpstr>
      <vt:lpstr>http://www.reggg.com/2013/02/real-life-photoshop.html</vt:lpstr>
      <vt:lpstr>What You’re going to learn</vt:lpstr>
      <vt:lpstr>PowerPoint Presentation</vt:lpstr>
      <vt:lpstr>TONS OF RESOURCES</vt:lpstr>
      <vt:lpstr>PowerPoint Presentation</vt:lpstr>
      <vt:lpstr>Search Terms</vt:lpstr>
      <vt:lpstr>PRE-MADE GRAPHIC TOOLS</vt:lpstr>
      <vt:lpstr>Everything Evolves</vt:lpstr>
      <vt:lpstr>PowerPoint Presentation</vt:lpstr>
      <vt:lpstr>Keep In mind</vt:lpstr>
      <vt:lpstr>KEEP IT CLEAN AND SIMPLE</vt:lpstr>
      <vt:lpstr>Things can go bad real fast</vt:lpstr>
      <vt:lpstr>PowerPoint Presentation</vt:lpstr>
      <vt:lpstr>PowerPoint Presentation</vt:lpstr>
      <vt:lpstr>Application Prototyping</vt:lpstr>
      <vt:lpstr>Online Prototyping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ROYALTY FREE PHOTOS</vt:lpstr>
      <vt:lpstr>You’ve gained a new skill</vt:lpstr>
      <vt:lpstr>BONUS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 to Graphic Design</dc:title>
  <dc:creator>Al Delcy</dc:creator>
  <cp:lastModifiedBy>Microsoft Office User</cp:lastModifiedBy>
  <cp:revision>92</cp:revision>
  <dcterms:created xsi:type="dcterms:W3CDTF">2016-04-29T01:07:39Z</dcterms:created>
  <dcterms:modified xsi:type="dcterms:W3CDTF">2016-11-21T18:40:08Z</dcterms:modified>
</cp:coreProperties>
</file>